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2" r:id="rId6"/>
    <p:sldId id="265" r:id="rId7"/>
    <p:sldId id="266" r:id="rId8"/>
    <p:sldId id="273" r:id="rId9"/>
    <p:sldId id="268" r:id="rId10"/>
    <p:sldId id="263" r:id="rId11"/>
    <p:sldId id="264" r:id="rId12"/>
    <p:sldId id="269" r:id="rId13"/>
    <p:sldId id="270" r:id="rId14"/>
    <p:sldId id="274" r:id="rId15"/>
    <p:sldId id="271" r:id="rId16"/>
    <p:sldId id="267" r:id="rId17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8B6"/>
    <a:srgbClr val="0066CC"/>
    <a:srgbClr val="FF9933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7F72E-0852-4CCA-80F3-229EF8143D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4C1D-9BE7-43FC-AA48-EC53BF24E9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5E4DD-A736-45A3-A26E-495F78DF0C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40AAD-A8C9-46B8-8153-A2CF745A91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61923-8274-4A90-BF87-23122C43E3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107E-3B94-4F93-BAA1-D785597798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3E948-052A-49CA-BBB4-9DE140621A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ECB59-F487-4B5B-B8C9-8A26FC97C7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5DCA9-04CB-4513-90AF-96BAEC7AF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2727-586D-4F8A-8B3F-50615C6A3E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A974B4-2617-42D4-A0D2-67570EF33E5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7EB6A1-FB56-4F1F-831A-252CFDFFF50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684213" y="1916113"/>
            <a:ext cx="7920037" cy="2305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6600" b="1" u="sng" dirty="0" smtClean="0">
                <a:solidFill>
                  <a:schemeClr val="bg1"/>
                </a:solidFill>
                <a:latin typeface="Bradley Hand ITC" pitchFamily="66" charset="0"/>
              </a:rPr>
              <a:t>Reception Writing Workshop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437063"/>
            <a:ext cx="6400800" cy="1752600"/>
          </a:xfrm>
        </p:spPr>
        <p:txBody>
          <a:bodyPr/>
          <a:lstStyle/>
          <a:p>
            <a:pPr eaLnBrk="1" hangingPunct="1"/>
            <a:r>
              <a:rPr lang="en-GB" sz="4400" b="1" dirty="0" smtClean="0">
                <a:latin typeface="Bradley Hand ITC" pitchFamily="66" charset="0"/>
              </a:rPr>
              <a:t>December 2017</a:t>
            </a:r>
          </a:p>
          <a:p>
            <a:pPr eaLnBrk="1" hangingPunct="1"/>
            <a:r>
              <a:rPr lang="en-GB" sz="4400" b="1" dirty="0" smtClean="0">
                <a:latin typeface="Bradley Hand ITC" pitchFamily="66" charset="0"/>
              </a:rPr>
              <a:t>06.12.17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67544" y="908720"/>
            <a:ext cx="82809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 smtClean="0">
                <a:latin typeface="Comic Sans MS" pitchFamily="66" charset="0"/>
              </a:rPr>
              <a:t>Uses some clearly identifiable letters to communicate meaning, representing some sounds correctly and in sequence. 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44577" r="30618" b="10846"/>
          <a:stretch/>
        </p:blipFill>
        <p:spPr>
          <a:xfrm>
            <a:off x="217037" y="2636912"/>
            <a:ext cx="3686737" cy="21310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58032"/>
            <a:ext cx="3073524" cy="24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1727592" cy="181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9552" y="921224"/>
            <a:ext cx="82089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 smtClean="0">
                <a:latin typeface="Comic Sans MS" pitchFamily="66" charset="0"/>
              </a:rPr>
              <a:t>Writes own name and other things such as labels, captions.  Attempts to write short sentences in meaningful contexts.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4415"/>
            <a:ext cx="2736304" cy="182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57529"/>
            <a:ext cx="3347151" cy="25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85376"/>
            <a:ext cx="3130965" cy="220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001" y="362063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Our Writing Symbols</a:t>
            </a:r>
            <a:endParaRPr lang="en-GB" sz="5400" dirty="0"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3528" y="1143025"/>
            <a:ext cx="885254" cy="5409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7" y="1222070"/>
            <a:ext cx="97774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54" y="1056720"/>
            <a:ext cx="96898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12223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16" y="1134979"/>
            <a:ext cx="6588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41" y="1080919"/>
            <a:ext cx="932938" cy="62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1" y="2701503"/>
            <a:ext cx="818657" cy="53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31" y="20608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Challenge!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599" y="2774767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144" y="1182662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®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32" y="1115988"/>
            <a:ext cx="886383" cy="59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12128" y="132704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66" y="1104353"/>
            <a:ext cx="982603" cy="6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1897819" y="2817682"/>
            <a:ext cx="32385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04" y="2791506"/>
            <a:ext cx="3603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20" y="2662662"/>
            <a:ext cx="929261" cy="6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46126"/>
            <a:ext cx="8778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37170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latin typeface="Comic Sans MS" pitchFamily="66" charset="0"/>
              </a:rPr>
              <a:t>icanrunupthehill</a:t>
            </a:r>
            <a:endParaRPr lang="en-GB" sz="7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492" y="5422169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4000" dirty="0" smtClean="0">
                <a:latin typeface="Comic Sans MS" pitchFamily="66" charset="0"/>
              </a:rPr>
              <a:t> can</a:t>
            </a:r>
            <a:r>
              <a:rPr lang="en-GB" sz="4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000" dirty="0" smtClean="0">
                <a:latin typeface="Comic Sans MS" pitchFamily="66" charset="0"/>
              </a:rPr>
              <a:t>run</a:t>
            </a:r>
            <a:r>
              <a:rPr lang="en-GB" sz="4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000" dirty="0" smtClean="0">
                <a:latin typeface="Comic Sans MS" pitchFamily="66" charset="0"/>
              </a:rPr>
              <a:t>up</a:t>
            </a:r>
            <a:r>
              <a:rPr lang="en-GB" sz="4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000" dirty="0" smtClean="0">
                <a:latin typeface="Comic Sans MS" pitchFamily="66" charset="0"/>
              </a:rPr>
              <a:t>the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green</a:t>
            </a:r>
            <a:r>
              <a:rPr lang="en-GB" sz="4000" dirty="0" smtClean="0">
                <a:latin typeface="Comic Sans MS" pitchFamily="66" charset="0"/>
              </a:rPr>
              <a:t> hill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en-GB" sz="4000" dirty="0" smtClean="0">
                <a:latin typeface="Comic Sans MS" pitchFamily="66" charset="0"/>
              </a:rPr>
              <a:t> run back down again.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33" y="5609257"/>
            <a:ext cx="8496944" cy="1200329"/>
          </a:xfrm>
          <a:prstGeom prst="rect">
            <a:avLst/>
          </a:prstGeom>
          <a:solidFill>
            <a:srgbClr val="CE08B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6-Point Star 11"/>
          <p:cNvSpPr/>
          <p:nvPr/>
        </p:nvSpPr>
        <p:spPr>
          <a:xfrm>
            <a:off x="3317762" y="2166948"/>
            <a:ext cx="1861685" cy="183055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and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5853826" y="2056846"/>
            <a:ext cx="2035598" cy="191546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because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653825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  Full stop           capital letter        finger spaces      use your robot arms  letters sitting on line      check your work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27527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Adjective          conjunction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979712" y="486916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can we improve this sentence?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21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10" y="260648"/>
            <a:ext cx="8570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Possible sentence starters to use at home: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can ….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r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un, jump, hop, 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52" y="368721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like to go to the ….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hop,  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130" y="501317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The cat sat on the mat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he fell asleep.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7332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The cat sat on the mat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because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he was tired.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10" y="29249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went to the … 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park, swimming pool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36510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like to ….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ecause ….  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20" y="22048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can see a ….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ig, dog, cat, man 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89" y="2967335"/>
            <a:ext cx="849463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Teacher to model </a:t>
            </a:r>
          </a:p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writing a sentence 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66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1310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Comic Sans MS" pitchFamily="66" charset="0"/>
              </a:rPr>
              <a:t>Questions</a:t>
            </a: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2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5105400"/>
            <a:ext cx="7772400" cy="1143000"/>
          </a:xfrm>
        </p:spPr>
        <p:txBody>
          <a:bodyPr/>
          <a:lstStyle/>
          <a:p>
            <a:r>
              <a:rPr lang="en-GB" b="1" smtClean="0">
                <a:latin typeface="Comic Sans MS" pitchFamily="66" charset="0"/>
              </a:rPr>
              <a:t>Thank you for coming!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914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GB" sz="4000" dirty="0" smtClean="0">
                <a:latin typeface="ACTIV Handwriting Print" pitchFamily="2" charset="0"/>
              </a:rPr>
              <a:t>Write a shopping list with your child. </a:t>
            </a:r>
          </a:p>
          <a:p>
            <a:r>
              <a:rPr lang="en-GB" sz="4000" dirty="0" smtClean="0">
                <a:latin typeface="ACTIV Handwriting Print" pitchFamily="2" charset="0"/>
              </a:rPr>
              <a:t>Take it to use on your next shopping trip!</a:t>
            </a:r>
          </a:p>
        </p:txBody>
      </p:sp>
      <p:pic>
        <p:nvPicPr>
          <p:cNvPr id="12292" name="Picture 1028" descr="C:\Program Files\Microsoft Office\Clipart\standard\stddir2\bd07429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1336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29" descr="C:\Program Files\Microsoft Office\Clipart\standard\stddir2\bs00576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17986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latin typeface="Comic Sans MS" pitchFamily="66" charset="0"/>
              </a:rPr>
              <a:t/>
            </a:r>
            <a:br>
              <a:rPr lang="en-GB" sz="4000" b="1" dirty="0" smtClean="0">
                <a:latin typeface="Comic Sans MS" pitchFamily="66" charset="0"/>
              </a:rPr>
            </a:br>
            <a:r>
              <a:rPr lang="en-GB" sz="4000" b="1" dirty="0">
                <a:latin typeface="Comic Sans MS" pitchFamily="66" charset="0"/>
              </a:rPr>
              <a:t/>
            </a:r>
            <a:br>
              <a:rPr lang="en-GB" sz="4000" b="1" dirty="0">
                <a:latin typeface="Comic Sans MS" pitchFamily="66" charset="0"/>
              </a:rPr>
            </a:br>
            <a:r>
              <a:rPr lang="en-GB" sz="4000" b="1" dirty="0" smtClean="0">
                <a:latin typeface="Comic Sans MS" pitchFamily="66" charset="0"/>
              </a:rPr>
              <a:t/>
            </a:r>
            <a:br>
              <a:rPr lang="en-GB" sz="4000" b="1" dirty="0" smtClean="0">
                <a:latin typeface="Comic Sans MS" pitchFamily="66" charset="0"/>
              </a:rPr>
            </a:br>
            <a:r>
              <a:rPr lang="en-GB" sz="4000" b="1" dirty="0" smtClean="0">
                <a:latin typeface="Comic Sans MS" pitchFamily="66" charset="0"/>
              </a:rPr>
              <a:t>Name, writing words sentence writing on white boards every morning during soft start</a:t>
            </a:r>
          </a:p>
        </p:txBody>
      </p:sp>
      <p:pic>
        <p:nvPicPr>
          <p:cNvPr id="4" name="Picture 3" descr="PICT5319.JPG"/>
          <p:cNvPicPr>
            <a:picLocks noChangeAspect="1"/>
          </p:cNvPicPr>
          <p:nvPr/>
        </p:nvPicPr>
        <p:blipFill>
          <a:blip r:embed="rId2" cstate="print"/>
          <a:srcRect l="26775"/>
          <a:stretch>
            <a:fillRect/>
          </a:stretch>
        </p:blipFill>
        <p:spPr>
          <a:xfrm>
            <a:off x="2771800" y="2348880"/>
            <a:ext cx="3347864" cy="3429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23528" y="2276872"/>
            <a:ext cx="2304256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Practising letter formation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228184" y="2276872"/>
            <a:ext cx="2304256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Practising tricky words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1520" y="4437112"/>
            <a:ext cx="2304256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Practising writing sounds in sequence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28184" y="4509120"/>
            <a:ext cx="2304256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Practising sentence structure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Comic Sans MS" pitchFamily="66" charset="0"/>
              </a:rPr>
              <a:t>Writing for a purpose – labels, </a:t>
            </a:r>
            <a:br>
              <a:rPr lang="en-GB" sz="4000" b="1" dirty="0" smtClean="0">
                <a:latin typeface="Comic Sans MS" pitchFamily="66" charset="0"/>
              </a:rPr>
            </a:br>
            <a:r>
              <a:rPr lang="en-GB" sz="4000" b="1" dirty="0" smtClean="0">
                <a:latin typeface="Comic Sans MS" pitchFamily="66" charset="0"/>
              </a:rPr>
              <a:t>lists, cards, letters, stories…</a:t>
            </a:r>
            <a:endParaRPr lang="en-GB" sz="4000" dirty="0" smtClean="0">
              <a:latin typeface="Comic Sans MS" pitchFamily="66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77805">
            <a:off x="339698" y="2556942"/>
            <a:ext cx="2791593" cy="20936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6468">
            <a:off x="5701938" y="4319959"/>
            <a:ext cx="2296199" cy="17221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4"/>
          <a:stretch>
            <a:fillRect/>
          </a:stretch>
        </p:blipFill>
        <p:spPr>
          <a:xfrm rot="20907463">
            <a:off x="3286240" y="3083430"/>
            <a:ext cx="2411760" cy="106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latin typeface="Comic Sans MS" pitchFamily="66" charset="0"/>
              </a:rPr>
              <a:t>Inspiring children to make marks and to write…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12980">
            <a:off x="561020" y="3165315"/>
            <a:ext cx="2592288" cy="22483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writing workshop\writing workshop 2011-12\writing [pics\DSCF1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114">
            <a:off x="6406349" y="2524301"/>
            <a:ext cx="2448272" cy="32292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1779662" cy="133474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13" y="188640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Supporting your child with writing</a:t>
            </a:r>
            <a:endParaRPr lang="en-GB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1600" dirty="0">
                <a:latin typeface="Comic Sans MS" pitchFamily="66" charset="0"/>
              </a:rPr>
              <a:t>Make sure your child sees you writing.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Comic Sans MS" pitchFamily="66" charset="0"/>
              </a:rPr>
              <a:t>Compose a letter </a:t>
            </a:r>
            <a:r>
              <a:rPr lang="en-GB" sz="1600" dirty="0">
                <a:solidFill>
                  <a:srgbClr val="00B050"/>
                </a:solidFill>
                <a:latin typeface="Comic Sans MS" pitchFamily="66" charset="0"/>
              </a:rPr>
              <a:t>together inviting a friend over to tea.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Comic Sans MS" pitchFamily="66" charset="0"/>
              </a:rPr>
              <a:t>Make words together using magnetic letters.</a:t>
            </a:r>
          </a:p>
          <a:p>
            <a:r>
              <a:rPr lang="en-GB" sz="1600" dirty="0" smtClean="0">
                <a:solidFill>
                  <a:srgbClr val="CE08B6"/>
                </a:solidFill>
                <a:latin typeface="Comic Sans MS" pitchFamily="66" charset="0"/>
              </a:rPr>
              <a:t>Make </a:t>
            </a:r>
            <a:r>
              <a:rPr lang="en-GB" sz="1600" dirty="0">
                <a:solidFill>
                  <a:srgbClr val="CE08B6"/>
                </a:solidFill>
                <a:latin typeface="Comic Sans MS" pitchFamily="66" charset="0"/>
              </a:rPr>
              <a:t>up a story together about one of their toys. You write for them, repeating the sentences as you write. When complete they can draw pictures to go with </a:t>
            </a:r>
            <a:r>
              <a:rPr lang="en-GB" sz="1600" dirty="0" smtClean="0">
                <a:solidFill>
                  <a:srgbClr val="CE08B6"/>
                </a:solidFill>
                <a:latin typeface="Comic Sans MS" pitchFamily="66" charset="0"/>
              </a:rPr>
              <a:t>it and then challenge to label or write a short sentence about their picture.</a:t>
            </a:r>
            <a:endParaRPr lang="en-GB" sz="1600" dirty="0">
              <a:solidFill>
                <a:srgbClr val="CE08B6"/>
              </a:solidFill>
              <a:latin typeface="Comic Sans MS" pitchFamily="66" charset="0"/>
            </a:endParaRP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Buy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stickers of a favourite film or TV programme – and make a book about 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6651" y="249289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Ways you can support your children at home: other things to do at home</a:t>
            </a:r>
          </a:p>
          <a:p>
            <a:endParaRPr lang="en-GB" sz="1600" dirty="0">
              <a:latin typeface="Comic Sans MS" pitchFamily="66" charset="0"/>
            </a:endParaRPr>
          </a:p>
          <a:p>
            <a:r>
              <a:rPr lang="en-GB" sz="1600" dirty="0">
                <a:latin typeface="Comic Sans MS" pitchFamily="66" charset="0"/>
              </a:rPr>
              <a:t>Turn </a:t>
            </a:r>
            <a:r>
              <a:rPr lang="en-GB" sz="1600" dirty="0" smtClean="0">
                <a:latin typeface="Comic Sans MS" pitchFamily="66" charset="0"/>
              </a:rPr>
              <a:t>off technology </a:t>
            </a:r>
            <a:r>
              <a:rPr lang="en-GB" sz="1600" dirty="0">
                <a:latin typeface="Comic Sans MS" pitchFamily="66" charset="0"/>
              </a:rPr>
              <a:t>so you can listen to and talk to your child.</a:t>
            </a:r>
          </a:p>
          <a:p>
            <a:r>
              <a:rPr lang="en-GB" sz="1600" dirty="0" smtClean="0">
                <a:solidFill>
                  <a:srgbClr val="00B050"/>
                </a:solidFill>
                <a:latin typeface="Comic Sans MS" pitchFamily="66" charset="0"/>
              </a:rPr>
              <a:t>Read </a:t>
            </a:r>
            <a:r>
              <a:rPr lang="en-GB" sz="1600" dirty="0">
                <a:solidFill>
                  <a:srgbClr val="00B050"/>
                </a:solidFill>
                <a:latin typeface="Comic Sans MS" pitchFamily="66" charset="0"/>
              </a:rPr>
              <a:t>every day to your child.</a:t>
            </a:r>
          </a:p>
          <a:p>
            <a:r>
              <a:rPr lang="en-GB" sz="1600" dirty="0" smtClean="0">
                <a:solidFill>
                  <a:srgbClr val="CE08B6"/>
                </a:solidFill>
                <a:latin typeface="Comic Sans MS" pitchFamily="66" charset="0"/>
              </a:rPr>
              <a:t>Set </a:t>
            </a:r>
            <a:r>
              <a:rPr lang="en-GB" sz="1600" dirty="0">
                <a:solidFill>
                  <a:srgbClr val="CE08B6"/>
                </a:solidFill>
                <a:latin typeface="Comic Sans MS" pitchFamily="66" charset="0"/>
              </a:rPr>
              <a:t>up a place where your child can experiment with mark making both outside and inside using </a:t>
            </a:r>
            <a:r>
              <a:rPr lang="en-GB" sz="1600" dirty="0" smtClean="0">
                <a:solidFill>
                  <a:srgbClr val="CE08B6"/>
                </a:solidFill>
                <a:latin typeface="Comic Sans MS" pitchFamily="66" charset="0"/>
              </a:rPr>
              <a:t>shaving foam, </a:t>
            </a:r>
            <a:r>
              <a:rPr lang="en-GB" sz="1600" dirty="0">
                <a:solidFill>
                  <a:srgbClr val="CE08B6"/>
                </a:solidFill>
                <a:latin typeface="Comic Sans MS" pitchFamily="66" charset="0"/>
              </a:rPr>
              <a:t>paint, pens, stamps, and stencils onto a variety of surfaces such as paper, cardboard and material.</a:t>
            </a:r>
          </a:p>
          <a:p>
            <a:r>
              <a:rPr lang="en-GB" sz="1600" dirty="0" smtClean="0">
                <a:solidFill>
                  <a:srgbClr val="FF9933"/>
                </a:solidFill>
                <a:latin typeface="Comic Sans MS" pitchFamily="66" charset="0"/>
              </a:rPr>
              <a:t>Collect </a:t>
            </a:r>
            <a:r>
              <a:rPr lang="en-GB" sz="1600" dirty="0">
                <a:solidFill>
                  <a:srgbClr val="FF9933"/>
                </a:solidFill>
                <a:latin typeface="Comic Sans MS" pitchFamily="66" charset="0"/>
              </a:rPr>
              <a:t>a variety of pencils and pens, and keep them handy for your child.</a:t>
            </a:r>
          </a:p>
          <a:p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>
                <a:solidFill>
                  <a:srgbClr val="0066CC"/>
                </a:solidFill>
                <a:latin typeface="Comic Sans MS" pitchFamily="66" charset="0"/>
              </a:rPr>
              <a:t>Create a special writing bag to keep little writing tools in for travelling in the car or visiting places. Change the contents regularly.</a:t>
            </a:r>
          </a:p>
          <a:p>
            <a:endParaRPr lang="en-GB" dirty="0">
              <a:solidFill>
                <a:srgbClr val="0066CC"/>
              </a:solidFill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31" y="476672"/>
            <a:ext cx="2459239" cy="18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2" y="4025501"/>
            <a:ext cx="1827287" cy="12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05780"/>
            <a:ext cx="1953568" cy="147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6-Point Star 3"/>
          <p:cNvSpPr/>
          <p:nvPr/>
        </p:nvSpPr>
        <p:spPr>
          <a:xfrm>
            <a:off x="2555776" y="3851181"/>
            <a:ext cx="1368152" cy="1390297"/>
          </a:xfrm>
          <a:prstGeom prst="star6">
            <a:avLst>
              <a:gd name="adj" fmla="val 34480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Word train words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9"/>
          <p:cNvSpPr>
            <a:spLocks noChangeArrowheads="1"/>
          </p:cNvSpPr>
          <p:nvPr/>
        </p:nvSpPr>
        <p:spPr bwMode="auto">
          <a:xfrm>
            <a:off x="684213" y="2060575"/>
            <a:ext cx="7920037" cy="1728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Bradley Hand ITC" pitchFamily="66" charset="0"/>
              </a:rPr>
              <a:t>Stages of Writing</a:t>
            </a:r>
            <a:r>
              <a:rPr lang="en-GB" sz="4000" b="1" smtClean="0">
                <a:latin typeface="Bradley Hand ITC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87625" y="5373216"/>
            <a:ext cx="6553025" cy="1080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6" name="Rounded Rectangle 5"/>
          <p:cNvSpPr/>
          <p:nvPr/>
        </p:nvSpPr>
        <p:spPr>
          <a:xfrm>
            <a:off x="1189212" y="3933056"/>
            <a:ext cx="6553026" cy="121001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5" name="Rounded Rectangle 4"/>
          <p:cNvSpPr/>
          <p:nvPr/>
        </p:nvSpPr>
        <p:spPr>
          <a:xfrm>
            <a:off x="1213525" y="2636912"/>
            <a:ext cx="655461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4" name="Rounded Rectangle 3"/>
          <p:cNvSpPr/>
          <p:nvPr/>
        </p:nvSpPr>
        <p:spPr>
          <a:xfrm>
            <a:off x="1187624" y="908050"/>
            <a:ext cx="6554614" cy="15128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9223" name="Title 1"/>
          <p:cNvSpPr>
            <a:spLocks noGrp="1"/>
          </p:cNvSpPr>
          <p:nvPr>
            <p:ph type="ctrTitle"/>
          </p:nvPr>
        </p:nvSpPr>
        <p:spPr>
          <a:xfrm>
            <a:off x="1115616" y="260350"/>
            <a:ext cx="7056784" cy="647700"/>
          </a:xfrm>
        </p:spPr>
        <p:txBody>
          <a:bodyPr/>
          <a:lstStyle/>
          <a:p>
            <a:pPr algn="ctr"/>
            <a:r>
              <a:rPr lang="en-GB" sz="3000" dirty="0" smtClean="0">
                <a:latin typeface="Comic Sans MS" pitchFamily="66" charset="0"/>
              </a:rPr>
              <a:t>EYFS Early Learning Goal in Writing</a:t>
            </a:r>
            <a:r>
              <a:rPr lang="en-GB" sz="3200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9224" name="Subtitle 2"/>
          <p:cNvSpPr>
            <a:spLocks noGrp="1"/>
          </p:cNvSpPr>
          <p:nvPr>
            <p:ph type="subTitle" idx="1"/>
          </p:nvPr>
        </p:nvSpPr>
        <p:spPr>
          <a:xfrm>
            <a:off x="1331640" y="1023938"/>
            <a:ext cx="6409010" cy="5357812"/>
          </a:xfrm>
        </p:spPr>
        <p:txBody>
          <a:bodyPr>
            <a:normAutofit fontScale="92500"/>
          </a:bodyPr>
          <a:lstStyle/>
          <a:p>
            <a:pPr algn="l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Children use their phonic knowledge to write words in ways which match their spoken sounds.</a:t>
            </a:r>
          </a:p>
          <a:p>
            <a:pPr algn="l"/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They also write some irregular common words.</a:t>
            </a:r>
          </a:p>
          <a:p>
            <a:pPr algn="l"/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They write simple sentences which can be read by themselves and others.</a:t>
            </a:r>
          </a:p>
          <a:p>
            <a:pPr algn="l"/>
            <a:endParaRPr lang="en-GB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Some words are spelt correctly and others are phonetically plausible.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" y="332656"/>
            <a:ext cx="4415322" cy="355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122729" cy="317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098532"/>
            <a:ext cx="2491452" cy="26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788024" y="332656"/>
            <a:ext cx="4050721" cy="2664296"/>
          </a:xfrm>
          <a:prstGeom prst="wedgeRoundRectCallout">
            <a:avLst/>
          </a:prstGeom>
          <a:solidFill>
            <a:srgbClr val="CE08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Children understand that writing is a form of communication and that their marks convey meaning.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8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83671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Hears and says the initial sound in words.  Can segment the sounds in simple words …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4207" y="2056753"/>
            <a:ext cx="3326883" cy="33350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 bwMode="auto">
          <a:xfrm>
            <a:off x="549306" y="2682463"/>
            <a:ext cx="2078097" cy="28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29767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164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NVZIY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542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Reception Writing Workshop</vt:lpstr>
      <vt:lpstr>   Name, writing words sentence writing on white boards every morning during soft start</vt:lpstr>
      <vt:lpstr>Writing for a purpose – labels,  lists, cards, letters, stories…</vt:lpstr>
      <vt:lpstr>Inspiring children to make marks and to write…</vt:lpstr>
      <vt:lpstr>PowerPoint Presentation</vt:lpstr>
      <vt:lpstr>Stages of Writing </vt:lpstr>
      <vt:lpstr>EYFS Early Learning Goal in Writing: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coming!</vt:lpstr>
    </vt:vector>
  </TitlesOfParts>
  <Company>Birmingham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Writing Workshop</dc:title>
  <dc:creator>Starbank Primary School</dc:creator>
  <cp:lastModifiedBy>Sharon Crick</cp:lastModifiedBy>
  <cp:revision>44</cp:revision>
  <dcterms:created xsi:type="dcterms:W3CDTF">2010-01-16T12:52:31Z</dcterms:created>
  <dcterms:modified xsi:type="dcterms:W3CDTF">2019-03-18T06:47:38Z</dcterms:modified>
</cp:coreProperties>
</file>