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72" r:id="rId6"/>
    <p:sldId id="265" r:id="rId7"/>
    <p:sldId id="266" r:id="rId8"/>
    <p:sldId id="273" r:id="rId9"/>
    <p:sldId id="268" r:id="rId10"/>
    <p:sldId id="263" r:id="rId11"/>
    <p:sldId id="264" r:id="rId12"/>
    <p:sldId id="269" r:id="rId13"/>
    <p:sldId id="270" r:id="rId14"/>
    <p:sldId id="274" r:id="rId15"/>
    <p:sldId id="271" r:id="rId16"/>
    <p:sldId id="267" r:id="rId17"/>
  </p:sldIdLst>
  <p:sldSz cx="9144000" cy="6858000" type="screen4x3"/>
  <p:notesSz cx="6858000" cy="9144000"/>
  <p:custDataLst>
    <p:tags r:id="rId18"/>
  </p:custDataLst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E08B6"/>
    <a:srgbClr val="0066CC"/>
    <a:srgbClr val="FF9933"/>
    <a:srgbClr val="66FF33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7F72E-0852-4CCA-80F3-229EF8143D1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B040AAD-A8C9-46B8-8153-A2CF745A9107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0961923-8274-4A90-BF87-23122C43E300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CBF107E-3B94-4F93-BAA1-D7855977980E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43E948-052A-49CA-BBB4-9DE140621A9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31ECB59-F487-4B5B-B8C9-8A26FC97C7E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15DCA9-04CB-4513-90AF-96BAEC7AFCB9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BB2727-586D-4F8A-8B3F-50615C6A3ECF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pPr>
              <a:defRPr/>
            </a:pPr>
            <a:fld id="{94A974B4-2617-42D4-A0D2-67570EF33E56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9FE4C1D-9BE7-43FC-AA48-EC53BF24E9C4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95E4DD-A736-45A3-A26E-495F78DF0C23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pPr>
              <a:defRPr/>
            </a:pPr>
            <a:fld id="{697EB6A1-FB56-4F1F-831A-252CFDFFF501}" type="slidenum">
              <a:rPr lang="en-GB" smtClean="0"/>
              <a:pPr>
                <a:defRPr/>
              </a:pPr>
              <a:t>‹#›</a:t>
            </a:fld>
            <a:endParaRPr lang="en-GB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wmf"/><Relationship Id="rId2" Type="http://schemas.openxmlformats.org/officeDocument/2006/relationships/image" Target="../media/image33.w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4" name="AutoShape 4"/>
          <p:cNvSpPr>
            <a:spLocks noChangeArrowheads="1"/>
          </p:cNvSpPr>
          <p:nvPr/>
        </p:nvSpPr>
        <p:spPr bwMode="auto">
          <a:xfrm>
            <a:off x="684213" y="1916113"/>
            <a:ext cx="7920037" cy="2305050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205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276475"/>
            <a:ext cx="7772400" cy="1470025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GB" sz="6600" b="1" u="sng" dirty="0" smtClean="0">
                <a:solidFill>
                  <a:schemeClr val="bg1"/>
                </a:solidFill>
                <a:latin typeface="Bradley Hand ITC" pitchFamily="66" charset="0"/>
              </a:rPr>
              <a:t>Reception Writing Workshop</a:t>
            </a:r>
          </a:p>
        </p:txBody>
      </p:sp>
      <p:sp>
        <p:nvSpPr>
          <p:cNvPr id="2056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19250" y="4437063"/>
            <a:ext cx="6400800" cy="1752600"/>
          </a:xfrm>
        </p:spPr>
        <p:txBody>
          <a:bodyPr/>
          <a:lstStyle/>
          <a:p>
            <a:pPr eaLnBrk="1" hangingPunct="1"/>
            <a:r>
              <a:rPr lang="en-GB" sz="4400" b="1" dirty="0" smtClean="0">
                <a:latin typeface="Bradley Hand ITC" pitchFamily="66" charset="0"/>
              </a:rPr>
              <a:t>December 2017</a:t>
            </a:r>
          </a:p>
          <a:p>
            <a:pPr eaLnBrk="1" hangingPunct="1"/>
            <a:r>
              <a:rPr lang="en-GB" sz="4400" b="1" dirty="0" smtClean="0">
                <a:latin typeface="Bradley Hand ITC" pitchFamily="66" charset="0"/>
              </a:rPr>
              <a:t>06.12.17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b="1" dirty="0" smtClean="0">
                <a:latin typeface="Comic Sans MS" pitchFamily="66" charset="0"/>
              </a:rPr>
              <a:t/>
            </a:r>
            <a:br>
              <a:rPr lang="en-GB" sz="4000" b="1" dirty="0" smtClean="0">
                <a:latin typeface="Comic Sans MS" pitchFamily="66" charset="0"/>
              </a:rPr>
            </a:br>
            <a:r>
              <a:rPr lang="en-GB" sz="4000" b="1" dirty="0">
                <a:latin typeface="Comic Sans MS" pitchFamily="66" charset="0"/>
              </a:rPr>
              <a:t/>
            </a:r>
            <a:br>
              <a:rPr lang="en-GB" sz="4000" b="1" dirty="0">
                <a:latin typeface="Comic Sans MS" pitchFamily="66" charset="0"/>
              </a:rPr>
            </a:br>
            <a:r>
              <a:rPr lang="en-GB" sz="4000" b="1" dirty="0" smtClean="0">
                <a:latin typeface="Comic Sans MS" pitchFamily="66" charset="0"/>
              </a:rPr>
              <a:t/>
            </a:r>
            <a:br>
              <a:rPr lang="en-GB" sz="4000" b="1" dirty="0" smtClean="0">
                <a:latin typeface="Comic Sans MS" pitchFamily="66" charset="0"/>
              </a:rPr>
            </a:br>
            <a:r>
              <a:rPr lang="en-GB" sz="4000" b="1" dirty="0" smtClean="0">
                <a:latin typeface="Comic Sans MS" pitchFamily="66" charset="0"/>
              </a:rPr>
              <a:t>Name, writing words sentence writing on white boards every morning during soft start</a:t>
            </a:r>
          </a:p>
        </p:txBody>
      </p:sp>
      <p:pic>
        <p:nvPicPr>
          <p:cNvPr id="4" name="Picture 3" descr="PICT5319.JPG"/>
          <p:cNvPicPr>
            <a:picLocks noChangeAspect="1"/>
          </p:cNvPicPr>
          <p:nvPr/>
        </p:nvPicPr>
        <p:blipFill>
          <a:blip r:embed="rId2" cstate="print"/>
          <a:srcRect l="26775"/>
          <a:stretch>
            <a:fillRect/>
          </a:stretch>
        </p:blipFill>
        <p:spPr>
          <a:xfrm>
            <a:off x="2771800" y="2348880"/>
            <a:ext cx="3347864" cy="3429000"/>
          </a:xfrm>
          <a:prstGeom prst="rect">
            <a:avLst/>
          </a:prstGeom>
        </p:spPr>
      </p:pic>
      <p:sp>
        <p:nvSpPr>
          <p:cNvPr id="2" name="Rounded Rectangular Callout 1"/>
          <p:cNvSpPr/>
          <p:nvPr/>
        </p:nvSpPr>
        <p:spPr>
          <a:xfrm>
            <a:off x="323528" y="2276872"/>
            <a:ext cx="2304256" cy="15841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Practising letter formation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5" name="Rounded Rectangular Callout 4"/>
          <p:cNvSpPr/>
          <p:nvPr/>
        </p:nvSpPr>
        <p:spPr>
          <a:xfrm>
            <a:off x="6228184" y="2276872"/>
            <a:ext cx="2304256" cy="15841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Practising tricky words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6" name="Rounded Rectangular Callout 5"/>
          <p:cNvSpPr/>
          <p:nvPr/>
        </p:nvSpPr>
        <p:spPr>
          <a:xfrm>
            <a:off x="251520" y="4437112"/>
            <a:ext cx="2304256" cy="15841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Practising writing sounds in sequence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Rounded Rectangular Callout 6"/>
          <p:cNvSpPr/>
          <p:nvPr/>
        </p:nvSpPr>
        <p:spPr>
          <a:xfrm>
            <a:off x="6228184" y="4509120"/>
            <a:ext cx="2304256" cy="158417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Practising sentence structure</a:t>
            </a:r>
            <a:endParaRPr lang="en-GB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sz="4000" b="1" dirty="0" smtClean="0">
                <a:latin typeface="Comic Sans MS" pitchFamily="66" charset="0"/>
              </a:rPr>
              <a:t>Writing for a purpose – labels, </a:t>
            </a:r>
            <a:br>
              <a:rPr lang="en-GB" sz="4000" b="1" dirty="0" smtClean="0">
                <a:latin typeface="Comic Sans MS" pitchFamily="66" charset="0"/>
              </a:rPr>
            </a:br>
            <a:r>
              <a:rPr lang="en-GB" sz="4000" b="1" dirty="0" smtClean="0">
                <a:latin typeface="Comic Sans MS" pitchFamily="66" charset="0"/>
              </a:rPr>
              <a:t>lists, cards, letters, stories…</a:t>
            </a:r>
            <a:endParaRPr lang="en-GB" sz="4000" dirty="0" smtClean="0">
              <a:latin typeface="Comic Sans MS" pitchFamily="66" charset="0"/>
            </a:endParaRPr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6277805">
            <a:off x="339698" y="2556942"/>
            <a:ext cx="2791593" cy="209369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546468">
            <a:off x="5701938" y="4319959"/>
            <a:ext cx="2296199" cy="1722149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854"/>
          <a:stretch>
            <a:fillRect/>
          </a:stretch>
        </p:blipFill>
        <p:spPr>
          <a:xfrm rot="20907463">
            <a:off x="3286240" y="3083430"/>
            <a:ext cx="2411760" cy="106730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8" name="Rectangle 4"/>
          <p:cNvSpPr>
            <a:spLocks noGrp="1" noChangeArrowheads="1"/>
          </p:cNvSpPr>
          <p:nvPr>
            <p:ph type="title"/>
          </p:nvPr>
        </p:nvSpPr>
        <p:spPr>
          <a:xfrm>
            <a:off x="539552" y="980728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GB" b="1" dirty="0" smtClean="0">
                <a:latin typeface="Comic Sans MS" pitchFamily="66" charset="0"/>
              </a:rPr>
              <a:t>Inspiring children to make marks and to write…</a:t>
            </a:r>
          </a:p>
        </p:txBody>
      </p:sp>
      <p:pic>
        <p:nvPicPr>
          <p:cNvPr id="5131" name="Picture 1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21112980">
            <a:off x="561020" y="3165315"/>
            <a:ext cx="2592288" cy="2248315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F:\writing workshop\writing workshop 2011-12\writing [pics\DSCF136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19114">
            <a:off x="6406349" y="2524301"/>
            <a:ext cx="2448272" cy="3229291"/>
          </a:xfrm>
          <a:prstGeom prst="rect">
            <a:avLst/>
          </a:prstGeom>
          <a:noFill/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3356992"/>
            <a:ext cx="1779662" cy="1334746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1513" y="188640"/>
            <a:ext cx="4572000" cy="366254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000" b="1" dirty="0" smtClean="0">
                <a:solidFill>
                  <a:srgbClr val="FF0000"/>
                </a:solidFill>
                <a:latin typeface="Comic Sans MS" pitchFamily="66" charset="0"/>
              </a:rPr>
              <a:t>Supporting your child with writing</a:t>
            </a:r>
            <a:endParaRPr lang="en-GB" sz="2000" b="1" dirty="0">
              <a:solidFill>
                <a:srgbClr val="FF0000"/>
              </a:solidFill>
              <a:latin typeface="Comic Sans MS" pitchFamily="66" charset="0"/>
            </a:endParaRPr>
          </a:p>
          <a:p>
            <a:endParaRPr lang="en-GB" sz="2000" dirty="0"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</a:rPr>
              <a:t>Make sure your child sees you writing.</a:t>
            </a:r>
          </a:p>
          <a:p>
            <a:r>
              <a:rPr lang="en-GB" sz="1600" dirty="0" smtClean="0">
                <a:solidFill>
                  <a:srgbClr val="00B050"/>
                </a:solidFill>
                <a:latin typeface="Comic Sans MS" pitchFamily="66" charset="0"/>
              </a:rPr>
              <a:t>Compose a letter </a:t>
            </a:r>
            <a:r>
              <a:rPr lang="en-GB" sz="1600" dirty="0">
                <a:solidFill>
                  <a:srgbClr val="00B050"/>
                </a:solidFill>
                <a:latin typeface="Comic Sans MS" pitchFamily="66" charset="0"/>
              </a:rPr>
              <a:t>together inviting a friend over to tea.</a:t>
            </a:r>
          </a:p>
          <a:p>
            <a:r>
              <a:rPr lang="en-GB" sz="1600" dirty="0">
                <a:latin typeface="Comic Sans MS" pitchFamily="66" charset="0"/>
              </a:rPr>
              <a:t> </a:t>
            </a:r>
            <a:r>
              <a:rPr lang="en-GB" sz="1600" dirty="0">
                <a:solidFill>
                  <a:srgbClr val="0070C0"/>
                </a:solidFill>
                <a:latin typeface="Comic Sans MS" pitchFamily="66" charset="0"/>
              </a:rPr>
              <a:t>Make words together using magnetic letters.</a:t>
            </a:r>
          </a:p>
          <a:p>
            <a:r>
              <a:rPr lang="en-GB" sz="1600" dirty="0" smtClean="0">
                <a:solidFill>
                  <a:srgbClr val="CE08B6"/>
                </a:solidFill>
                <a:latin typeface="Comic Sans MS" pitchFamily="66" charset="0"/>
              </a:rPr>
              <a:t>Make </a:t>
            </a:r>
            <a:r>
              <a:rPr lang="en-GB" sz="1600" dirty="0">
                <a:solidFill>
                  <a:srgbClr val="CE08B6"/>
                </a:solidFill>
                <a:latin typeface="Comic Sans MS" pitchFamily="66" charset="0"/>
              </a:rPr>
              <a:t>up a story together about one of their toys. You write for them, repeating the sentences as you write. When complete they can draw pictures to go with </a:t>
            </a:r>
            <a:r>
              <a:rPr lang="en-GB" sz="1600" dirty="0" smtClean="0">
                <a:solidFill>
                  <a:srgbClr val="CE08B6"/>
                </a:solidFill>
                <a:latin typeface="Comic Sans MS" pitchFamily="66" charset="0"/>
              </a:rPr>
              <a:t>it and then challenge to label or write a short sentence about their picture.</a:t>
            </a:r>
            <a:endParaRPr lang="en-GB" sz="1600" dirty="0">
              <a:solidFill>
                <a:srgbClr val="CE08B6"/>
              </a:solidFill>
              <a:latin typeface="Comic Sans MS" pitchFamily="66" charset="0"/>
            </a:endParaRPr>
          </a:p>
          <a:p>
            <a:r>
              <a:rPr lang="en-GB" sz="1600" dirty="0" smtClean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Buy </a:t>
            </a:r>
            <a:r>
              <a:rPr lang="en-GB" sz="1600" dirty="0">
                <a:solidFill>
                  <a:schemeClr val="bg1">
                    <a:lumMod val="50000"/>
                  </a:schemeClr>
                </a:solidFill>
                <a:latin typeface="Comic Sans MS" pitchFamily="66" charset="0"/>
              </a:rPr>
              <a:t>stickers of a favourite film or TV programme – and make a book about it.</a:t>
            </a:r>
          </a:p>
        </p:txBody>
      </p:sp>
      <p:sp>
        <p:nvSpPr>
          <p:cNvPr id="3" name="Rectangle 2"/>
          <p:cNvSpPr/>
          <p:nvPr/>
        </p:nvSpPr>
        <p:spPr>
          <a:xfrm>
            <a:off x="4546651" y="2492896"/>
            <a:ext cx="4572000" cy="501675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latin typeface="Comic Sans MS" pitchFamily="66" charset="0"/>
              </a:rPr>
              <a:t>Ways you can support your children at home: other things to do at home</a:t>
            </a:r>
          </a:p>
          <a:p>
            <a:endParaRPr lang="en-GB" sz="1600" dirty="0">
              <a:latin typeface="Comic Sans MS" pitchFamily="66" charset="0"/>
            </a:endParaRPr>
          </a:p>
          <a:p>
            <a:r>
              <a:rPr lang="en-GB" sz="1600" dirty="0">
                <a:latin typeface="Comic Sans MS" pitchFamily="66" charset="0"/>
              </a:rPr>
              <a:t>Turn </a:t>
            </a:r>
            <a:r>
              <a:rPr lang="en-GB" sz="1600" dirty="0" smtClean="0">
                <a:latin typeface="Comic Sans MS" pitchFamily="66" charset="0"/>
              </a:rPr>
              <a:t>off technology </a:t>
            </a:r>
            <a:r>
              <a:rPr lang="en-GB" sz="1600" dirty="0">
                <a:latin typeface="Comic Sans MS" pitchFamily="66" charset="0"/>
              </a:rPr>
              <a:t>so you can listen to and talk to your child.</a:t>
            </a:r>
          </a:p>
          <a:p>
            <a:r>
              <a:rPr lang="en-GB" sz="1600" dirty="0" smtClean="0">
                <a:solidFill>
                  <a:srgbClr val="00B050"/>
                </a:solidFill>
                <a:latin typeface="Comic Sans MS" pitchFamily="66" charset="0"/>
              </a:rPr>
              <a:t>Read </a:t>
            </a:r>
            <a:r>
              <a:rPr lang="en-GB" sz="1600" dirty="0">
                <a:solidFill>
                  <a:srgbClr val="00B050"/>
                </a:solidFill>
                <a:latin typeface="Comic Sans MS" pitchFamily="66" charset="0"/>
              </a:rPr>
              <a:t>every day to your child.</a:t>
            </a:r>
          </a:p>
          <a:p>
            <a:r>
              <a:rPr lang="en-GB" sz="1600" dirty="0" smtClean="0">
                <a:solidFill>
                  <a:srgbClr val="CE08B6"/>
                </a:solidFill>
                <a:latin typeface="Comic Sans MS" pitchFamily="66" charset="0"/>
              </a:rPr>
              <a:t>Set </a:t>
            </a:r>
            <a:r>
              <a:rPr lang="en-GB" sz="1600" dirty="0">
                <a:solidFill>
                  <a:srgbClr val="CE08B6"/>
                </a:solidFill>
                <a:latin typeface="Comic Sans MS" pitchFamily="66" charset="0"/>
              </a:rPr>
              <a:t>up a place where your child can experiment with mark making both outside and inside using </a:t>
            </a:r>
            <a:r>
              <a:rPr lang="en-GB" sz="1600" dirty="0" smtClean="0">
                <a:solidFill>
                  <a:srgbClr val="CE08B6"/>
                </a:solidFill>
                <a:latin typeface="Comic Sans MS" pitchFamily="66" charset="0"/>
              </a:rPr>
              <a:t>shaving foam, </a:t>
            </a:r>
            <a:r>
              <a:rPr lang="en-GB" sz="1600" dirty="0">
                <a:solidFill>
                  <a:srgbClr val="CE08B6"/>
                </a:solidFill>
                <a:latin typeface="Comic Sans MS" pitchFamily="66" charset="0"/>
              </a:rPr>
              <a:t>paint, pens, stamps, and stencils onto a variety of surfaces such as paper, cardboard and material.</a:t>
            </a:r>
          </a:p>
          <a:p>
            <a:r>
              <a:rPr lang="en-GB" sz="1600" dirty="0" smtClean="0">
                <a:solidFill>
                  <a:srgbClr val="FF9933"/>
                </a:solidFill>
                <a:latin typeface="Comic Sans MS" pitchFamily="66" charset="0"/>
              </a:rPr>
              <a:t>Collect </a:t>
            </a:r>
            <a:r>
              <a:rPr lang="en-GB" sz="1600" dirty="0">
                <a:solidFill>
                  <a:srgbClr val="FF9933"/>
                </a:solidFill>
                <a:latin typeface="Comic Sans MS" pitchFamily="66" charset="0"/>
              </a:rPr>
              <a:t>a variety of pencils and pens, and keep them handy for your child.</a:t>
            </a:r>
          </a:p>
          <a:p>
            <a:r>
              <a:rPr lang="en-GB" sz="1600" dirty="0">
                <a:latin typeface="Comic Sans MS" pitchFamily="66" charset="0"/>
              </a:rPr>
              <a:t> </a:t>
            </a:r>
            <a:r>
              <a:rPr lang="en-GB" sz="1600" dirty="0">
                <a:solidFill>
                  <a:srgbClr val="0066CC"/>
                </a:solidFill>
                <a:latin typeface="Comic Sans MS" pitchFamily="66" charset="0"/>
              </a:rPr>
              <a:t>Create a special writing bag to keep little writing tools in for travelling in the car or visiting places. Change the contents regularly.</a:t>
            </a:r>
          </a:p>
          <a:p>
            <a:endParaRPr lang="en-GB" dirty="0">
              <a:solidFill>
                <a:srgbClr val="0066CC"/>
              </a:solidFill>
            </a:endParaRPr>
          </a:p>
          <a:p>
            <a:r>
              <a:rPr lang="en-GB" dirty="0"/>
              <a:t> 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3031" y="476672"/>
            <a:ext cx="2459239" cy="18444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662" y="4025501"/>
            <a:ext cx="1827287" cy="12159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405780"/>
            <a:ext cx="1953568" cy="14708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6-Point Star 3"/>
          <p:cNvSpPr/>
          <p:nvPr/>
        </p:nvSpPr>
        <p:spPr>
          <a:xfrm>
            <a:off x="2555776" y="3851181"/>
            <a:ext cx="1368152" cy="1390297"/>
          </a:xfrm>
          <a:prstGeom prst="star6">
            <a:avLst>
              <a:gd name="adj" fmla="val 34480"/>
              <a:gd name="hf" fmla="val 1154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 smtClean="0">
                <a:latin typeface="Comic Sans MS" pitchFamily="66" charset="0"/>
              </a:rPr>
              <a:t>Word train words</a:t>
            </a:r>
            <a:endParaRPr lang="en-GB" sz="14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8694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AutoShape 9"/>
          <p:cNvSpPr>
            <a:spLocks noChangeArrowheads="1"/>
          </p:cNvSpPr>
          <p:nvPr/>
        </p:nvSpPr>
        <p:spPr bwMode="auto">
          <a:xfrm>
            <a:off x="684213" y="2060575"/>
            <a:ext cx="7920037" cy="172878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1800"/>
          </a:p>
        </p:txBody>
      </p:sp>
      <p:sp>
        <p:nvSpPr>
          <p:cNvPr id="8195" name="Rectangle 7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z="7200" b="1" smtClean="0">
                <a:latin typeface="Bradley Hand ITC" pitchFamily="66" charset="0"/>
              </a:rPr>
              <a:t>Stages of Writing</a:t>
            </a:r>
            <a:r>
              <a:rPr lang="en-GB" sz="4000" b="1" smtClean="0">
                <a:latin typeface="Bradley Hand ITC" pitchFamily="66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/>
        </p:nvSpPr>
        <p:spPr>
          <a:xfrm>
            <a:off x="1187625" y="5373216"/>
            <a:ext cx="6553025" cy="108011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6" name="Rounded Rectangle 5"/>
          <p:cNvSpPr/>
          <p:nvPr/>
        </p:nvSpPr>
        <p:spPr>
          <a:xfrm>
            <a:off x="1189212" y="3933056"/>
            <a:ext cx="6553026" cy="1210019"/>
          </a:xfrm>
          <a:prstGeom prst="round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5" name="Rounded Rectangle 4"/>
          <p:cNvSpPr/>
          <p:nvPr/>
        </p:nvSpPr>
        <p:spPr>
          <a:xfrm>
            <a:off x="1213525" y="2636912"/>
            <a:ext cx="6554614" cy="1152128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4" name="Rounded Rectangle 3"/>
          <p:cNvSpPr/>
          <p:nvPr/>
        </p:nvSpPr>
        <p:spPr>
          <a:xfrm>
            <a:off x="1187624" y="908050"/>
            <a:ext cx="6554614" cy="151283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800"/>
          </a:p>
        </p:txBody>
      </p:sp>
      <p:sp>
        <p:nvSpPr>
          <p:cNvPr id="9223" name="Title 1"/>
          <p:cNvSpPr>
            <a:spLocks noGrp="1"/>
          </p:cNvSpPr>
          <p:nvPr>
            <p:ph type="ctrTitle"/>
          </p:nvPr>
        </p:nvSpPr>
        <p:spPr>
          <a:xfrm>
            <a:off x="1115616" y="260350"/>
            <a:ext cx="7056784" cy="647700"/>
          </a:xfrm>
        </p:spPr>
        <p:txBody>
          <a:bodyPr/>
          <a:lstStyle/>
          <a:p>
            <a:pPr algn="ctr"/>
            <a:r>
              <a:rPr lang="en-GB" sz="3000" dirty="0" smtClean="0">
                <a:latin typeface="Comic Sans MS" pitchFamily="66" charset="0"/>
              </a:rPr>
              <a:t>EYFS Early Learning Goal in Writing</a:t>
            </a:r>
            <a:r>
              <a:rPr lang="en-GB" sz="3200" dirty="0" smtClean="0">
                <a:latin typeface="Comic Sans MS" pitchFamily="66" charset="0"/>
              </a:rPr>
              <a:t>:</a:t>
            </a:r>
          </a:p>
        </p:txBody>
      </p:sp>
      <p:sp>
        <p:nvSpPr>
          <p:cNvPr id="9224" name="Subtitle 2"/>
          <p:cNvSpPr>
            <a:spLocks noGrp="1"/>
          </p:cNvSpPr>
          <p:nvPr>
            <p:ph type="subTitle" idx="1"/>
          </p:nvPr>
        </p:nvSpPr>
        <p:spPr>
          <a:xfrm>
            <a:off x="1331640" y="1023938"/>
            <a:ext cx="6409010" cy="5357812"/>
          </a:xfrm>
        </p:spPr>
        <p:txBody>
          <a:bodyPr>
            <a:normAutofit fontScale="92500"/>
          </a:bodyPr>
          <a:lstStyle/>
          <a:p>
            <a:pPr algn="l"/>
            <a:r>
              <a:rPr lang="en-GB" sz="2000" b="1" dirty="0" smtClean="0">
                <a:solidFill>
                  <a:schemeClr val="bg1"/>
                </a:solidFill>
                <a:latin typeface="Comic Sans MS" pitchFamily="66" charset="0"/>
              </a:rPr>
              <a:t> </a:t>
            </a:r>
            <a:r>
              <a:rPr lang="en-GB" sz="2800" b="1" dirty="0" smtClean="0">
                <a:solidFill>
                  <a:schemeClr val="bg1"/>
                </a:solidFill>
                <a:latin typeface="Comic Sans MS" pitchFamily="66" charset="0"/>
              </a:rPr>
              <a:t>Children use their phonic knowledge to write words in ways which match their spoken sounds.</a:t>
            </a:r>
          </a:p>
          <a:p>
            <a:pPr algn="l"/>
            <a:endParaRPr lang="en-GB" sz="28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l"/>
            <a:r>
              <a:rPr lang="en-GB" sz="2800" b="1" dirty="0" smtClean="0">
                <a:solidFill>
                  <a:schemeClr val="bg1"/>
                </a:solidFill>
                <a:latin typeface="Comic Sans MS" pitchFamily="66" charset="0"/>
              </a:rPr>
              <a:t>They also write some irregular common words.</a:t>
            </a:r>
          </a:p>
          <a:p>
            <a:pPr algn="l"/>
            <a:endParaRPr lang="en-GB" sz="28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l"/>
            <a:r>
              <a:rPr lang="en-GB" sz="2800" b="1" dirty="0" smtClean="0">
                <a:solidFill>
                  <a:schemeClr val="bg1"/>
                </a:solidFill>
                <a:latin typeface="Comic Sans MS" pitchFamily="66" charset="0"/>
              </a:rPr>
              <a:t>They write simple sentences which can be read by themselves and others.</a:t>
            </a:r>
          </a:p>
          <a:p>
            <a:pPr algn="l"/>
            <a:endParaRPr lang="en-GB" sz="2800" b="1" dirty="0">
              <a:solidFill>
                <a:schemeClr val="bg1"/>
              </a:solidFill>
              <a:latin typeface="Comic Sans MS" pitchFamily="66" charset="0"/>
            </a:endParaRPr>
          </a:p>
          <a:p>
            <a:pPr algn="l"/>
            <a:r>
              <a:rPr lang="en-GB" sz="2800" b="1" dirty="0" smtClean="0">
                <a:solidFill>
                  <a:schemeClr val="bg1"/>
                </a:solidFill>
                <a:latin typeface="Comic Sans MS" pitchFamily="66" charset="0"/>
              </a:rPr>
              <a:t>Some words are spelt correctly and others are phonetically plausible.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96" y="332656"/>
            <a:ext cx="4415322" cy="3554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356992"/>
            <a:ext cx="4122729" cy="31725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3" y="4098532"/>
            <a:ext cx="2491452" cy="2616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ounded Rectangular Callout 1"/>
          <p:cNvSpPr/>
          <p:nvPr/>
        </p:nvSpPr>
        <p:spPr>
          <a:xfrm>
            <a:off x="4788024" y="332656"/>
            <a:ext cx="4050721" cy="2664296"/>
          </a:xfrm>
          <a:prstGeom prst="wedgeRoundRectCallout">
            <a:avLst/>
          </a:prstGeom>
          <a:solidFill>
            <a:srgbClr val="CE08B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Comic Sans MS" pitchFamily="66" charset="0"/>
              </a:rPr>
              <a:t>Children understand that writing is a form of communication and that their marks convey meaning.</a:t>
            </a:r>
            <a:endParaRPr lang="en-GB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10840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539552" y="836712"/>
            <a:ext cx="76328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latin typeface="Comic Sans MS" pitchFamily="66" charset="0"/>
              </a:rPr>
              <a:t>Hears and says the initial sound in words.  Can segment the sounds in simple words …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84207" y="2056753"/>
            <a:ext cx="3326883" cy="3335073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45"/>
          <a:stretch/>
        </p:blipFill>
        <p:spPr bwMode="auto">
          <a:xfrm>
            <a:off x="549306" y="2682463"/>
            <a:ext cx="2078097" cy="28948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229767"/>
            <a:ext cx="2543175" cy="180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81646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5"/>
          <p:cNvSpPr txBox="1">
            <a:spLocks noChangeArrowheads="1"/>
          </p:cNvSpPr>
          <p:nvPr/>
        </p:nvSpPr>
        <p:spPr bwMode="auto">
          <a:xfrm>
            <a:off x="467544" y="908720"/>
            <a:ext cx="828092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3200" b="1" dirty="0" smtClean="0">
                <a:latin typeface="Comic Sans MS" pitchFamily="66" charset="0"/>
              </a:rPr>
              <a:t>Uses some clearly identifiable letters to communicate meaning, representing some sounds correctly and in sequence. 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42" t="44577" r="30618" b="10846"/>
          <a:stretch/>
        </p:blipFill>
        <p:spPr>
          <a:xfrm>
            <a:off x="217037" y="2636912"/>
            <a:ext cx="3686737" cy="2131037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58032"/>
            <a:ext cx="3073524" cy="2489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4941168"/>
            <a:ext cx="1727592" cy="1814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539552" y="921224"/>
            <a:ext cx="8208912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GB" sz="3200" b="1" dirty="0" smtClean="0">
                <a:latin typeface="Comic Sans MS" pitchFamily="66" charset="0"/>
              </a:rPr>
              <a:t>Writes own name and other things such as labels, captions.  Attempts to write short sentences in meaningful contexts.</a:t>
            </a:r>
            <a:endParaRPr lang="en-GB" sz="3200" b="1" dirty="0">
              <a:latin typeface="Comic Sans MS" pitchFamily="66" charset="0"/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524415"/>
            <a:ext cx="2736304" cy="1822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57529"/>
            <a:ext cx="3347151" cy="25554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4485376"/>
            <a:ext cx="3130965" cy="2204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5001" y="362063"/>
            <a:ext cx="72728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 smtClean="0">
                <a:latin typeface="Comic Sans MS" pitchFamily="66" charset="0"/>
              </a:rPr>
              <a:t>Our Writing Symbols</a:t>
            </a:r>
            <a:endParaRPr lang="en-GB" sz="5400" dirty="0">
              <a:latin typeface="Comic Sans MS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323528" y="1143025"/>
            <a:ext cx="885254" cy="54094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47" y="1222070"/>
            <a:ext cx="9777413" cy="50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854" y="1056720"/>
            <a:ext cx="968981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619672" y="1222300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C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8416" y="1134979"/>
            <a:ext cx="658813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3441" y="1080919"/>
            <a:ext cx="932938" cy="6239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971" y="2701503"/>
            <a:ext cx="818657" cy="5349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3231" y="2060848"/>
            <a:ext cx="66247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itchFamily="66" charset="0"/>
              </a:rPr>
              <a:t>Challenge!</a:t>
            </a:r>
            <a:endParaRPr lang="en-GB" sz="3600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57599" y="2774767"/>
            <a:ext cx="34176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a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71144" y="1182662"/>
            <a:ext cx="41069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®</a:t>
            </a: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7932" y="1115988"/>
            <a:ext cx="886383" cy="5928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8"/>
          <p:cNvSpPr/>
          <p:nvPr/>
        </p:nvSpPr>
        <p:spPr>
          <a:xfrm>
            <a:off x="4612128" y="1327049"/>
            <a:ext cx="33855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s</a:t>
            </a:r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2966" y="1104353"/>
            <a:ext cx="982603" cy="657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ight Arrow 15"/>
          <p:cNvSpPr/>
          <p:nvPr/>
        </p:nvSpPr>
        <p:spPr>
          <a:xfrm>
            <a:off x="1897819" y="2817682"/>
            <a:ext cx="323850" cy="20002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GB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904" y="2791506"/>
            <a:ext cx="360363" cy="22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420" y="2662662"/>
            <a:ext cx="929261" cy="612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246126"/>
            <a:ext cx="877887" cy="5540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323528" y="3717032"/>
            <a:ext cx="84969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err="1" smtClean="0">
                <a:latin typeface="Comic Sans MS" pitchFamily="66" charset="0"/>
              </a:rPr>
              <a:t>icanrunupthehill</a:t>
            </a:r>
            <a:endParaRPr lang="en-GB" sz="7200" dirty="0">
              <a:latin typeface="Comic Sans MS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6492" y="5422169"/>
            <a:ext cx="84969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solidFill>
                  <a:srgbClr val="FF0000"/>
                </a:solidFill>
                <a:latin typeface="Comic Sans MS" pitchFamily="66" charset="0"/>
              </a:rPr>
              <a:t>I</a:t>
            </a:r>
            <a:r>
              <a:rPr lang="en-GB" sz="4000" dirty="0" smtClean="0">
                <a:latin typeface="Comic Sans MS" pitchFamily="66" charset="0"/>
              </a:rPr>
              <a:t> can</a:t>
            </a:r>
            <a:r>
              <a:rPr lang="en-GB" sz="4000" u="sng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4000" dirty="0" smtClean="0">
                <a:latin typeface="Comic Sans MS" pitchFamily="66" charset="0"/>
              </a:rPr>
              <a:t>run</a:t>
            </a:r>
            <a:r>
              <a:rPr lang="en-GB" sz="4000" u="sng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4000" dirty="0" smtClean="0">
                <a:latin typeface="Comic Sans MS" pitchFamily="66" charset="0"/>
              </a:rPr>
              <a:t>up</a:t>
            </a:r>
            <a:r>
              <a:rPr lang="en-GB" sz="4000" u="sng" dirty="0" smtClean="0">
                <a:solidFill>
                  <a:srgbClr val="FF0000"/>
                </a:solidFill>
                <a:latin typeface="Comic Sans MS" pitchFamily="66" charset="0"/>
              </a:rPr>
              <a:t> </a:t>
            </a:r>
            <a:r>
              <a:rPr lang="en-GB" sz="4000" dirty="0" smtClean="0">
                <a:latin typeface="Comic Sans MS" pitchFamily="66" charset="0"/>
              </a:rPr>
              <a:t>the </a:t>
            </a:r>
            <a:r>
              <a:rPr lang="en-GB" sz="4000" dirty="0" smtClean="0">
                <a:solidFill>
                  <a:srgbClr val="FF0000"/>
                </a:solidFill>
                <a:latin typeface="Comic Sans MS" pitchFamily="66" charset="0"/>
              </a:rPr>
              <a:t>green</a:t>
            </a:r>
            <a:r>
              <a:rPr lang="en-GB" sz="4000" dirty="0" smtClean="0">
                <a:latin typeface="Comic Sans MS" pitchFamily="66" charset="0"/>
              </a:rPr>
              <a:t> hill </a:t>
            </a:r>
            <a:r>
              <a:rPr lang="en-GB" sz="4000" dirty="0" smtClean="0">
                <a:solidFill>
                  <a:srgbClr val="FF0000"/>
                </a:solidFill>
                <a:latin typeface="Comic Sans MS" pitchFamily="66" charset="0"/>
              </a:rPr>
              <a:t>and</a:t>
            </a:r>
            <a:r>
              <a:rPr lang="en-GB" sz="4000" dirty="0" smtClean="0">
                <a:latin typeface="Comic Sans MS" pitchFamily="66" charset="0"/>
              </a:rPr>
              <a:t> run back down again.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2933" y="5609257"/>
            <a:ext cx="8496944" cy="1200329"/>
          </a:xfrm>
          <a:prstGeom prst="rect">
            <a:avLst/>
          </a:prstGeom>
          <a:solidFill>
            <a:srgbClr val="CE08B6"/>
          </a:solidFill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2" name="6-Point Star 11"/>
          <p:cNvSpPr/>
          <p:nvPr/>
        </p:nvSpPr>
        <p:spPr>
          <a:xfrm>
            <a:off x="3317762" y="2166948"/>
            <a:ext cx="1861685" cy="1830558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and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24" name="6-Point Star 23"/>
          <p:cNvSpPr/>
          <p:nvPr/>
        </p:nvSpPr>
        <p:spPr>
          <a:xfrm>
            <a:off x="5853826" y="2056846"/>
            <a:ext cx="2035598" cy="191546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solidFill>
                  <a:schemeClr val="tx1"/>
                </a:solidFill>
                <a:latin typeface="Comic Sans MS" pitchFamily="66" charset="0"/>
              </a:rPr>
              <a:t>because</a:t>
            </a:r>
            <a:endParaRPr lang="en-GB" dirty="0">
              <a:solidFill>
                <a:schemeClr val="tx1"/>
              </a:solidFill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3528" y="1653825"/>
            <a:ext cx="7200800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 smtClean="0"/>
              <a:t>  Full stop           capital letter        finger spaces      use your robot arms  letters sitting on line      check your work</a:t>
            </a:r>
            <a:endParaRPr lang="en-GB" sz="1000" dirty="0"/>
          </a:p>
        </p:txBody>
      </p:sp>
      <p:sp>
        <p:nvSpPr>
          <p:cNvPr id="14" name="TextBox 13"/>
          <p:cNvSpPr txBox="1"/>
          <p:nvPr/>
        </p:nvSpPr>
        <p:spPr>
          <a:xfrm>
            <a:off x="251520" y="3275271"/>
            <a:ext cx="27363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/>
              <a:t>Adjective          conjunction</a:t>
            </a:r>
            <a:endParaRPr lang="en-GB" sz="1600" dirty="0"/>
          </a:p>
        </p:txBody>
      </p:sp>
      <p:sp>
        <p:nvSpPr>
          <p:cNvPr id="15" name="TextBox 14"/>
          <p:cNvSpPr txBox="1"/>
          <p:nvPr/>
        </p:nvSpPr>
        <p:spPr>
          <a:xfrm>
            <a:off x="1979712" y="4869160"/>
            <a:ext cx="53285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How can we improve this sentence?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521501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2310" y="260648"/>
            <a:ext cx="857017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itchFamily="66" charset="0"/>
              </a:rPr>
              <a:t>Possible sentence starters to use at home:</a:t>
            </a:r>
            <a:endParaRPr lang="en-GB" sz="4000" dirty="0">
              <a:latin typeface="Comic Sans MS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556792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 can …. </a:t>
            </a:r>
            <a:r>
              <a:rPr lang="en-GB" dirty="0">
                <a:solidFill>
                  <a:srgbClr val="00B050"/>
                </a:solidFill>
                <a:latin typeface="Comic Sans MS" pitchFamily="66" charset="0"/>
              </a:rPr>
              <a:t>r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un, jump, hop, 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9552" y="3687217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 like to go to the …. </a:t>
            </a:r>
            <a:r>
              <a:rPr lang="en-GB" dirty="0">
                <a:solidFill>
                  <a:srgbClr val="00B050"/>
                </a:solidFill>
                <a:latin typeface="Comic Sans MS" pitchFamily="66" charset="0"/>
              </a:rPr>
              <a:t>s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hop,  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95130" y="5013176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The cat sat on the mat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and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he fell asleep.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3528" y="5733256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itchFamily="66" charset="0"/>
              </a:rPr>
              <a:t>The cat sat on the mat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because </a:t>
            </a:r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he was tired.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2310" y="292494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 went to the … 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park, swimming pool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3528" y="436510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 like to …. </a:t>
            </a:r>
            <a:r>
              <a:rPr lang="en-GB" dirty="0">
                <a:solidFill>
                  <a:srgbClr val="00B050"/>
                </a:solidFill>
                <a:latin typeface="Comic Sans MS" pitchFamily="66" charset="0"/>
              </a:rPr>
              <a:t>b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ecause ….  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8720" y="2204864"/>
            <a:ext cx="8640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itchFamily="66" charset="0"/>
              </a:rPr>
              <a:t>I can see a …. </a:t>
            </a:r>
            <a:r>
              <a:rPr lang="en-GB" dirty="0">
                <a:solidFill>
                  <a:srgbClr val="00B050"/>
                </a:solidFill>
                <a:latin typeface="Comic Sans MS" pitchFamily="66" charset="0"/>
              </a:rPr>
              <a:t>p</a:t>
            </a:r>
            <a:r>
              <a:rPr lang="en-GB" dirty="0" smtClean="0">
                <a:solidFill>
                  <a:srgbClr val="00B050"/>
                </a:solidFill>
                <a:latin typeface="Comic Sans MS" pitchFamily="66" charset="0"/>
              </a:rPr>
              <a:t>ig, dog, cat, man </a:t>
            </a:r>
            <a:endParaRPr lang="en-GB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6127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24689" y="2967335"/>
            <a:ext cx="849463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Teacher to model </a:t>
            </a:r>
          </a:p>
          <a:p>
            <a:pPr algn="ctr"/>
            <a:r>
              <a:rPr lang="en-US" sz="72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writing a sentence </a:t>
            </a:r>
            <a:endParaRPr lang="en-US" sz="72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6766606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99592" y="2613105"/>
            <a:ext cx="74168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7200" dirty="0" smtClean="0">
                <a:latin typeface="Comic Sans MS" pitchFamily="66" charset="0"/>
              </a:rPr>
              <a:t>Questions</a:t>
            </a:r>
            <a:endParaRPr lang="en-GB" sz="72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722932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762000" y="5105400"/>
            <a:ext cx="7772400" cy="1143000"/>
          </a:xfrm>
        </p:spPr>
        <p:txBody>
          <a:bodyPr/>
          <a:lstStyle/>
          <a:p>
            <a:r>
              <a:rPr lang="en-GB" b="1" smtClean="0">
                <a:latin typeface="Comic Sans MS" pitchFamily="66" charset="0"/>
              </a:rPr>
              <a:t>Thank you for coming!</a:t>
            </a:r>
          </a:p>
        </p:txBody>
      </p:sp>
      <p:sp>
        <p:nvSpPr>
          <p:cNvPr id="12291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1447800" y="914400"/>
            <a:ext cx="6400800" cy="1752600"/>
          </a:xfrm>
        </p:spPr>
        <p:txBody>
          <a:bodyPr>
            <a:normAutofit fontScale="77500" lnSpcReduction="20000"/>
          </a:bodyPr>
          <a:lstStyle/>
          <a:p>
            <a:r>
              <a:rPr lang="en-GB" sz="4000" dirty="0" smtClean="0">
                <a:latin typeface="ACTIV Handwriting Print" pitchFamily="2" charset="0"/>
              </a:rPr>
              <a:t>Write a shopping list with your child. </a:t>
            </a:r>
          </a:p>
          <a:p>
            <a:r>
              <a:rPr lang="en-GB" sz="4000" dirty="0" smtClean="0">
                <a:latin typeface="ACTIV Handwriting Print" pitchFamily="2" charset="0"/>
              </a:rPr>
              <a:t>Take it to use on your next shopping trip!</a:t>
            </a:r>
          </a:p>
        </p:txBody>
      </p:sp>
      <p:pic>
        <p:nvPicPr>
          <p:cNvPr id="12292" name="Picture 1028" descr="C:\Program Files\Microsoft Office\Clipart\standard\stddir2\bd07429_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124200"/>
            <a:ext cx="2133600" cy="177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029" descr="C:\Program Files\Microsoft Office\Clipart\standard\stddir2\bs00576_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3200400"/>
            <a:ext cx="1798638" cy="167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RESENTATIONKEY" val="NVZIYS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450</TotalTime>
  <Words>542</Words>
  <Application>Microsoft Office PowerPoint</Application>
  <PresentationFormat>On-screen Show (4:3)</PresentationFormat>
  <Paragraphs>68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ACTIV Handwriting Print</vt:lpstr>
      <vt:lpstr>Arial</vt:lpstr>
      <vt:lpstr>Bradley Hand ITC</vt:lpstr>
      <vt:lpstr>Calibri</vt:lpstr>
      <vt:lpstr>Comic Sans MS</vt:lpstr>
      <vt:lpstr>Constantia</vt:lpstr>
      <vt:lpstr>Wingdings 2</vt:lpstr>
      <vt:lpstr>Flow</vt:lpstr>
      <vt:lpstr>Reception Writing Workshop</vt:lpstr>
      <vt:lpstr>   Name, writing words sentence writing on white boards every morning during soft start</vt:lpstr>
      <vt:lpstr>Writing for a purpose – labels,  lists, cards, letters, stories…</vt:lpstr>
      <vt:lpstr>Inspiring children to make marks and to write…</vt:lpstr>
      <vt:lpstr>PowerPoint Presentation</vt:lpstr>
      <vt:lpstr>Stages of Writing </vt:lpstr>
      <vt:lpstr>EYFS Early Learning Goal in Writing: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Thank you for coming!</vt:lpstr>
    </vt:vector>
  </TitlesOfParts>
  <Company>Birmingham City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Reception Writing Workshop</dc:title>
  <dc:creator>Starbank Primary School</dc:creator>
  <cp:lastModifiedBy>Lara Wheeler</cp:lastModifiedBy>
  <cp:revision>44</cp:revision>
  <dcterms:created xsi:type="dcterms:W3CDTF">2010-01-16T12:52:31Z</dcterms:created>
  <dcterms:modified xsi:type="dcterms:W3CDTF">2019-03-14T09:08:02Z</dcterms:modified>
</cp:coreProperties>
</file>